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4" r:id="rId4"/>
    <p:sldId id="318" r:id="rId5"/>
    <p:sldId id="317" r:id="rId6"/>
    <p:sldId id="315" r:id="rId7"/>
    <p:sldId id="357" r:id="rId8"/>
    <p:sldId id="266" r:id="rId9"/>
    <p:sldId id="263" r:id="rId10"/>
    <p:sldId id="324" r:id="rId11"/>
    <p:sldId id="363" r:id="rId12"/>
    <p:sldId id="325" r:id="rId13"/>
    <p:sldId id="323" r:id="rId14"/>
    <p:sldId id="362" r:id="rId15"/>
    <p:sldId id="326" r:id="rId16"/>
    <p:sldId id="327" r:id="rId17"/>
    <p:sldId id="320" r:id="rId18"/>
    <p:sldId id="328" r:id="rId19"/>
    <p:sldId id="321" r:id="rId20"/>
    <p:sldId id="356" r:id="rId21"/>
    <p:sldId id="322" r:id="rId22"/>
    <p:sldId id="335" r:id="rId23"/>
    <p:sldId id="265" r:id="rId24"/>
    <p:sldId id="331" r:id="rId25"/>
    <p:sldId id="330" r:id="rId26"/>
    <p:sldId id="329" r:id="rId27"/>
    <p:sldId id="267" r:id="rId28"/>
    <p:sldId id="332" r:id="rId29"/>
    <p:sldId id="316" r:id="rId30"/>
    <p:sldId id="26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2B01"/>
    <a:srgbClr val="B94900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68" d="100"/>
          <a:sy n="68" d="100"/>
        </p:scale>
        <p:origin x="-4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hyperlink" Target="http://kids-bookshop.com/pictures/1726.png" TargetMode="Externa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33377" y="2138515"/>
            <a:ext cx="64992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Тема: «Использование развивающих игр       при формировании элементарных математических представлений                                     у дошкольников».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4619" y="309490"/>
            <a:ext cx="68432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образовательное учреждение дополнительного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образования  «Дом детского творчества» станицы Старолеушковской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Павловский район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35626" y="4070555"/>
            <a:ext cx="66515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Семка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lang="en-US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2019г.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Сосчитай фигуры, расскажи о них.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2" descr="http://karapysik.ru/wp-content/uploads/2013/03/razrezat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643050"/>
            <a:ext cx="4241652" cy="2652961"/>
          </a:xfrm>
          <a:prstGeom prst="rect">
            <a:avLst/>
          </a:prstGeom>
          <a:noFill/>
        </p:spPr>
      </p:pic>
      <p:pic>
        <p:nvPicPr>
          <p:cNvPr id="8" name="Picture 2" descr="C:\Users\123\Desktop\Рисунок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8088" y="1662421"/>
            <a:ext cx="928694" cy="996129"/>
          </a:xfrm>
          <a:prstGeom prst="rect">
            <a:avLst/>
          </a:prstGeom>
          <a:noFill/>
        </p:spPr>
      </p:pic>
      <p:pic>
        <p:nvPicPr>
          <p:cNvPr id="9" name="Picture 5" descr="C:\Users\123\Desktop\ajUJYr4RVB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914" r="58723" b="48878"/>
          <a:stretch>
            <a:fillRect/>
          </a:stretch>
        </p:blipFill>
        <p:spPr bwMode="auto">
          <a:xfrm flipH="1">
            <a:off x="7163107" y="3101725"/>
            <a:ext cx="890585" cy="692677"/>
          </a:xfrm>
          <a:prstGeom prst="rect">
            <a:avLst/>
          </a:prstGeom>
          <a:noFill/>
        </p:spPr>
      </p:pic>
      <p:pic>
        <p:nvPicPr>
          <p:cNvPr id="10" name="Picture 2" descr="C:\Users\123\Desktop\Рисунок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64928" y="3357399"/>
            <a:ext cx="1029846" cy="954349"/>
          </a:xfrm>
          <a:prstGeom prst="rect">
            <a:avLst/>
          </a:prstGeom>
          <a:noFill/>
        </p:spPr>
      </p:pic>
      <p:pic>
        <p:nvPicPr>
          <p:cNvPr id="11" name="Picture 5" descr="C:\Users\123\Desktop\ajUJYr4RVB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163" t="23914" b="48878"/>
          <a:stretch>
            <a:fillRect/>
          </a:stretch>
        </p:blipFill>
        <p:spPr bwMode="auto">
          <a:xfrm flipH="1">
            <a:off x="4811151" y="4589741"/>
            <a:ext cx="956539" cy="692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2" name="Объект 1"/>
          <p:cNvPicPr>
            <a:picLocks noChangeAspect="1" noChangeArrowheads="1"/>
          </p:cNvPicPr>
          <p:nvPr/>
        </p:nvPicPr>
        <p:blipFill>
          <a:blip r:embed="rId3" cstate="print"/>
          <a:srcRect l="-4411" r="-6313" b="-2898"/>
          <a:stretch>
            <a:fillRect/>
          </a:stretch>
        </p:blipFill>
        <p:spPr bwMode="auto">
          <a:xfrm>
            <a:off x="3478945" y="976777"/>
            <a:ext cx="3311525" cy="4608513"/>
          </a:xfrm>
          <a:prstGeom prst="rect">
            <a:avLst/>
          </a:prstGeom>
          <a:solidFill>
            <a:srgbClr val="99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139483" y="365761"/>
            <a:ext cx="571851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 каких геометрических фигур состоит?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  <p:pic>
        <p:nvPicPr>
          <p:cNvPr id="14" name="Picture 4" descr="http://gym1579u.mskobr.ru/images/mudryj_fil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2683" y="3506348"/>
            <a:ext cx="3260725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4792" t="77097" r="71594"/>
          <a:stretch>
            <a:fillRect/>
          </a:stretch>
        </p:blipFill>
        <p:spPr bwMode="auto">
          <a:xfrm>
            <a:off x="2101166" y="1455929"/>
            <a:ext cx="4786346" cy="478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187617" y="3571876"/>
            <a:ext cx="2286016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20876" y="379829"/>
            <a:ext cx="6990737" cy="1547446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Раскрась фигуры разными цветами так, чтобы круг лежал на квадрате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728679" y="1928803"/>
            <a:ext cx="2714644" cy="271464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4" descr="9A2B57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1687" y="2431221"/>
            <a:ext cx="3798276" cy="315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1154650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7638" y="2500973"/>
            <a:ext cx="3171066" cy="318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1448972" y="633046"/>
            <a:ext cx="6443003" cy="12830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789"/>
              </a:avLst>
            </a:prstTxWarp>
          </a:bodyPr>
          <a:lstStyle/>
          <a:p>
            <a:pPr algn="ctr"/>
            <a:r>
              <a:rPr lang="ru-RU" sz="3200" b="1" i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Плоскостной вариант </a:t>
            </a:r>
            <a:r>
              <a:rPr lang="ru-RU" sz="3200" b="1" i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игры</a:t>
            </a:r>
            <a:endParaRPr lang="ru-RU" sz="3200" b="1" i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  <a:p>
            <a:pPr algn="ctr"/>
            <a:r>
              <a:rPr lang="ru-RU" sz="3200" b="1" i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"Сложи  узор</a:t>
            </a:r>
            <a:r>
              <a:rPr lang="ru-RU" sz="3200" b="1" i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"</a:t>
            </a: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25414" y="464234"/>
            <a:ext cx="7104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Задания:</a:t>
            </a:r>
            <a:endParaRPr lang="ru-RU" alt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Нарисуйте внизу столько же кругов, сколько снеговиков на рисунке.</a:t>
            </a:r>
            <a:endParaRPr lang="ru-RU" alt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3" descr="нарисуй столько ж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63" t="41788" r="51541" b="31123"/>
          <a:stretch>
            <a:fillRect/>
          </a:stretch>
        </p:blipFill>
        <p:spPr bwMode="auto">
          <a:xfrm>
            <a:off x="2479470" y="1181014"/>
            <a:ext cx="2531544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252025" y="3348109"/>
            <a:ext cx="6696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Нарисуйте внизу квадратов больше, чем черепах.</a:t>
            </a:r>
            <a:endParaRPr lang="ru-RU" alt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Рисунок 4" descr="нарисуй столько ж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219" t="42651" b="31700"/>
          <a:stretch>
            <a:fillRect/>
          </a:stretch>
        </p:blipFill>
        <p:spPr bwMode="auto">
          <a:xfrm>
            <a:off x="2411760" y="3789040"/>
            <a:ext cx="2689506" cy="19792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3551" y="1857364"/>
            <a:ext cx="6991643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237958" y="5134708"/>
            <a:ext cx="699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пирамида находится слева от зайца?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8155301">
            <a:off x="6215355" y="4313398"/>
            <a:ext cx="571504" cy="642942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555053">
            <a:off x="6781119" y="1473588"/>
            <a:ext cx="571504" cy="642942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12875" y="379828"/>
            <a:ext cx="70901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Какой мяч находится справа от куклы?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7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7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378634" y="450166"/>
            <a:ext cx="6386732" cy="15052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На занятии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знакомим с числами, цифрами и порядковым счётом, учим считать в пределах первого десятка.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1842868" y="2194560"/>
            <a:ext cx="4656406" cy="3376246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«Какой цифры не стало?»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«Сколько?»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«Исправь ошибку»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«Путаница»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«Убираем цифру»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«Что изменилось?»</a:t>
            </a:r>
          </a:p>
        </p:txBody>
      </p:sp>
      <p:pic>
        <p:nvPicPr>
          <p:cNvPr id="9" name="Рисунок 8" descr="IMG_20170413_0716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5892" y="3207434"/>
            <a:ext cx="3086053" cy="23145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Число и цифра 4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7" name="Picture 4" descr="C:\Users\123\Desktop\Рисунок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482" y="1069146"/>
            <a:ext cx="7019779" cy="3165229"/>
          </a:xfrm>
          <a:prstGeom prst="rect">
            <a:avLst/>
          </a:prstGeom>
          <a:noFill/>
        </p:spPr>
      </p:pic>
      <p:pic>
        <p:nvPicPr>
          <p:cNvPr id="8" name="Picture 2" descr="Составьте цепь питания, используя данные картинки. (Лишние картинки не используй в работе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2639" y="3798286"/>
            <a:ext cx="2019300" cy="1990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На занятии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55076" y="1083212"/>
            <a:ext cx="7132321" cy="206795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Учимся составлять и решать задачи на сложение и вычитание.</a:t>
            </a:r>
          </a:p>
        </p:txBody>
      </p:sp>
      <p:pic>
        <p:nvPicPr>
          <p:cNvPr id="7" name="Picture 2" descr="Сайт-спутник ГБОУ ЦО 160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20"/>
          <a:stretch>
            <a:fillRect/>
          </a:stretch>
        </p:blipFill>
        <p:spPr bwMode="auto">
          <a:xfrm>
            <a:off x="2506895" y="3438896"/>
            <a:ext cx="3500462" cy="22778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Реши задачу.</a:t>
            </a:r>
            <a:endParaRPr lang="ru-RU" sz="3200" b="1" dirty="0" smtClean="0"/>
          </a:p>
          <a:p>
            <a:pPr lvl="0" algn="ctr"/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686" y="1153552"/>
            <a:ext cx="48230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Четыре зайца шли из школы.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вдруг на них напали пчёлы.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Два зайчика спаслись едва.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сколько не успели?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4904" y="2644726"/>
            <a:ext cx="6893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66425" y="2588455"/>
            <a:ext cx="5486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-</a:t>
            </a:r>
            <a:endParaRPr lang="ru-RU" sz="8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44726" y="2715065"/>
            <a:ext cx="6330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endParaRPr lang="ru-RU" sz="8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8448" y="2602523"/>
            <a:ext cx="8862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=</a:t>
            </a:r>
            <a:endParaRPr lang="ru-RU" sz="8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64037" y="2588455"/>
            <a:ext cx="9988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/>
          </a:p>
        </p:txBody>
      </p:sp>
      <p:pic>
        <p:nvPicPr>
          <p:cNvPr id="13" name="Picture 4" descr="Материалы за 06.08.2011 &quot; Страница 57 &quot; Образовательный портал МистерГИ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219"/>
          <a:stretch>
            <a:fillRect/>
          </a:stretch>
        </p:blipFill>
        <p:spPr bwMode="auto">
          <a:xfrm>
            <a:off x="1209822" y="3991333"/>
            <a:ext cx="6921304" cy="1542539"/>
          </a:xfrm>
          <a:prstGeom prst="rect">
            <a:avLst/>
          </a:prstGeom>
          <a:noFill/>
        </p:spPr>
      </p:pic>
      <p:pic>
        <p:nvPicPr>
          <p:cNvPr id="15" name="Picture 3" descr="C:\Users\123\Desktop\Рисунок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5650" y="606339"/>
            <a:ext cx="1110393" cy="1663745"/>
          </a:xfrm>
          <a:prstGeom prst="rect">
            <a:avLst/>
          </a:prstGeom>
          <a:noFill/>
        </p:spPr>
      </p:pic>
      <p:pic>
        <p:nvPicPr>
          <p:cNvPr id="16" name="Picture 3" descr="C:\Users\123\Desktop\Рисунок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2440" y="935575"/>
            <a:ext cx="1138528" cy="1705900"/>
          </a:xfrm>
          <a:prstGeom prst="rect">
            <a:avLst/>
          </a:prstGeom>
          <a:noFill/>
        </p:spPr>
      </p:pic>
      <p:pic>
        <p:nvPicPr>
          <p:cNvPr id="17" name="Picture 3" descr="C:\Users\123\Desktop\Рисунок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733" y="2314209"/>
            <a:ext cx="1082258" cy="1621588"/>
          </a:xfrm>
          <a:prstGeom prst="rect">
            <a:avLst/>
          </a:prstGeom>
          <a:noFill/>
        </p:spPr>
      </p:pic>
      <p:pic>
        <p:nvPicPr>
          <p:cNvPr id="14" name="Picture 3" descr="C:\Users\123\Desktop\Рисунок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42932" y="2293034"/>
            <a:ext cx="1150467" cy="17237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4056" y="661182"/>
            <a:ext cx="56974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 обладает уникальным развивающим эффектом.</a:t>
            </a:r>
            <a:b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Ее изучение способствует развитию</a:t>
            </a:r>
            <a:b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памяти, речи, воображения, эмоций;</a:t>
            </a:r>
            <a:b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формирует настойчивость, терпение, творческий потенциал личности.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72" y="3312500"/>
            <a:ext cx="4163091" cy="2673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4318" y="3896750"/>
            <a:ext cx="3690009" cy="2069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52025" y="464234"/>
            <a:ext cx="62601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на логическое мышление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95754" y="1097280"/>
            <a:ext cx="67806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Загадки, задачки-шутки, ребусы, кроссворды, лабиринты, математические квадраты, математические фокусы, игры с палочками на пространственное преобразование, головоломки: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Танграм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Пентамино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6098" y="364848"/>
            <a:ext cx="8088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Игры со счетными палочками.</a:t>
            </a:r>
          </a:p>
        </p:txBody>
      </p:sp>
      <p:pic>
        <p:nvPicPr>
          <p:cNvPr id="8" name="Picture 4" descr="G:\ф\20160916_09132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39948" y="1041008"/>
            <a:ext cx="2235398" cy="2672862"/>
          </a:xfrm>
          <a:prstGeom prst="rect">
            <a:avLst/>
          </a:prstGeom>
          <a:noFill/>
        </p:spPr>
      </p:pic>
      <p:pic>
        <p:nvPicPr>
          <p:cNvPr id="7" name="Picture 6" descr="G:\ф\20160916_0913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85" y="1012874"/>
            <a:ext cx="1907124" cy="2655373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5706" y="3937836"/>
            <a:ext cx="3484737" cy="2415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805" y="3953994"/>
            <a:ext cx="3699804" cy="2223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04.10.2017\СТУДИЯ\Цифроград\Задания по математике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79432" y="1112372"/>
            <a:ext cx="3597811" cy="2432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4"/>
            <a:ext cx="3316189" cy="2397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xn--1-ztba.xn--p1ai/uploads/posts/2013-02/1361780011_mashin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790" y="1714875"/>
            <a:ext cx="4508202" cy="2519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96" y="4109970"/>
            <a:ext cx="3194324" cy="243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07964" y="2771336"/>
            <a:ext cx="32215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«Найди свой гараж»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93698" y="731520"/>
            <a:ext cx="3545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«Веселые </a:t>
            </a:r>
            <a:r>
              <a:rPr lang="ru-RU" sz="2400" b="1" spc="50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осминожки</a:t>
            </a:r>
            <a:r>
              <a:rPr lang="ru-RU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42006" y="4585729"/>
            <a:ext cx="3727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«Цифровые домики»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1819" y="168812"/>
            <a:ext cx="34068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0000"/>
                </a:solidFill>
              </a:rPr>
              <a:t>Пальчиковая гимнастика</a:t>
            </a:r>
            <a:r>
              <a:rPr lang="ru-RU" sz="3200" i="1" dirty="0" smtClean="0">
                <a:solidFill>
                  <a:srgbClr val="C00000"/>
                </a:solidFill>
              </a:rPr>
              <a:t/>
            </a:r>
            <a:br>
              <a:rPr lang="ru-RU" sz="3200" i="1" dirty="0" smtClean="0">
                <a:solidFill>
                  <a:srgbClr val="C00000"/>
                </a:solidFill>
              </a:rPr>
            </a:b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85406" y="2384240"/>
            <a:ext cx="2255838" cy="2928938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187" y="2356103"/>
            <a:ext cx="195572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486400" y="393895"/>
            <a:ext cx="26399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10000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Calibri" pitchFamily="34" charset="0"/>
              </a:rPr>
              <a:t>Пальчиковые игры ­небольшие стихи, сопровождаемые движением пальцев рук, такие  игры хорошие помощники для того, чтобы подготовить руку ребенка к письму, развить координацию, тонкие движения пальцев рук положительно влияют на развитие детской речи. </a:t>
            </a:r>
            <a:r>
              <a:rPr lang="ru-RU" b="1" dirty="0" smtClean="0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Пальчиковая гимнастика проводится каждом занятии 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Picture 2" descr="C:\Users\Администратор\Desktop\в през ф\20160909_17084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76383" y="408392"/>
            <a:ext cx="3528352" cy="4381530"/>
          </a:xfrm>
          <a:prstGeom prst="rect">
            <a:avLst/>
          </a:prstGeom>
          <a:noFill/>
        </p:spPr>
      </p:pic>
      <p:pic>
        <p:nvPicPr>
          <p:cNvPr id="7" name="Picture 4" descr="C:\Users\Администратор\Desktop\в през ф\20160912_0948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0135" y="1772529"/>
            <a:ext cx="3559961" cy="3842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54921" y="407963"/>
            <a:ext cx="3356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Штриховка в заданном направлении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6" name="Picture 2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423" y="1153552"/>
            <a:ext cx="2827606" cy="261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рисование по точка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0912" y="1111348"/>
            <a:ext cx="2938006" cy="264472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84541" y="393895"/>
            <a:ext cx="3418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Рисование  по точкам, контурам, клеточкам.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Чем каждая картинка отличается от остальных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066757" y="3975393"/>
            <a:ext cx="3046852" cy="26715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10441" y="3244334"/>
            <a:ext cx="2966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 отличаются рисунки?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5755" y="364849"/>
            <a:ext cx="35731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Графические диктанты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2" descr="C:\Users\Администратор\Desktop\grdiktant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5732" y="1603716"/>
            <a:ext cx="3183050" cy="3784209"/>
          </a:xfrm>
          <a:prstGeom prst="rect">
            <a:avLst/>
          </a:prstGeom>
          <a:noFill/>
        </p:spPr>
      </p:pic>
      <p:pic>
        <p:nvPicPr>
          <p:cNvPr id="7" name="Picture 11" descr="цифры ваза с цветам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3526" y="1800665"/>
            <a:ext cx="3516923" cy="374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473525" y="517249"/>
            <a:ext cx="35731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Посчитай и раскрась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468" y="364849"/>
            <a:ext cx="70209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Способы поддержания хорошей работоспособности у детей на занятии.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37071" y="2020529"/>
            <a:ext cx="62090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Словесная активизация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Чередование различных видов деятельности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Смена наглядного материала 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Физкультминутки и релаксация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Трудный новый материал дается через 3—5 минут от начала занятия, до 15- 18-й минуты</a:t>
            </a:r>
          </a:p>
          <a:p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Методические пособия</a:t>
            </a:r>
            <a:endParaRPr lang="ru-RU" sz="3200" b="1" i="1" dirty="0">
              <a:ln w="9525">
                <a:noFill/>
              </a:ln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2" descr="J:\SAM_0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26827" y="1127471"/>
            <a:ext cx="3129666" cy="23472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IMG_20170413_0631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4701" y="3929470"/>
            <a:ext cx="3520190" cy="26401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2" descr="J:\SAM_07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03385" y="3852658"/>
            <a:ext cx="3088882" cy="2316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3" descr="J:\SAM_07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5895" y="1139483"/>
            <a:ext cx="3211452" cy="2408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5415" y="1443841"/>
            <a:ext cx="68650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-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Знать количественный и порядковый счет в пределах 20, состав числа до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Составлять и решать задачи в 1 действие на сложение и вычитание, пользоваться цифрами и арифметическими знаками;</a:t>
            </a:r>
          </a:p>
          <a:p>
            <a:pPr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Знать способы измерения величин: длины, объема, массы. Пользоваться условной меркой;</a:t>
            </a:r>
          </a:p>
          <a:p>
            <a:pPr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Называть геометрические фигуры. Уметь делить фигуры на несколько частей и составлять целые;</a:t>
            </a:r>
          </a:p>
          <a:p>
            <a:pPr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Проявлять интерес к решению математических задач.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69240" y="4460744"/>
            <a:ext cx="2968283" cy="22202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8" name="Picture 2" descr="Туристско-краеведческий клуб &quot;Глобус&quot;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62528" y="4560617"/>
            <a:ext cx="1755775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08295" y="422031"/>
            <a:ext cx="66258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«математическим развитием»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дошкольников следует понимать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сдвиги и изменения в познавательной деятельности личности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которые происходят в результате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элементарных математических представлений и связанных с ними логических операций</a:t>
            </a:r>
          </a:p>
          <a:p>
            <a:pPr algn="ctr">
              <a:buNone/>
            </a:pPr>
            <a:endParaRPr lang="ru-RU" sz="2400" dirty="0"/>
          </a:p>
        </p:txBody>
      </p:sp>
      <p:pic>
        <p:nvPicPr>
          <p:cNvPr id="7" name="Picture 2" descr="C:\Users\1\Desktop\31c023e62bb40becc3cffd1c79cc336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0141" y="2664336"/>
            <a:ext cx="2780928" cy="2924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8052" y="447645"/>
            <a:ext cx="26379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13006" y="309492"/>
            <a:ext cx="35196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G:\35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40008" y="3108960"/>
            <a:ext cx="3278578" cy="2954215"/>
          </a:xfrm>
          <a:prstGeom prst="rect">
            <a:avLst/>
          </a:prstGeom>
          <a:noFill/>
        </p:spPr>
      </p:pic>
      <p:sp>
        <p:nvSpPr>
          <p:cNvPr id="7" name="Выноска-облако 6"/>
          <p:cNvSpPr>
            <a:spLocks noChangeArrowheads="1"/>
          </p:cNvSpPr>
          <p:nvPr/>
        </p:nvSpPr>
        <p:spPr bwMode="auto">
          <a:xfrm rot="20671657">
            <a:off x="1785098" y="964233"/>
            <a:ext cx="3809758" cy="3285843"/>
          </a:xfrm>
          <a:prstGeom prst="cloudCallout">
            <a:avLst>
              <a:gd name="adj1" fmla="val 6634"/>
              <a:gd name="adj2" fmla="val 80949"/>
            </a:avLst>
          </a:prstGeom>
          <a:solidFill>
            <a:srgbClr val="CBE1E7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</a:rPr>
              <a:t>ТВОРЧЕСКИХ  УСПЕХОВ!</a:t>
            </a:r>
          </a:p>
        </p:txBody>
      </p:sp>
    </p:spTree>
    <p:extLst>
      <p:ext uri="{BB962C8B-B14F-4D97-AF65-F5344CB8AC3E}">
        <p14:creationId xmlns="" xmlns:p14="http://schemas.microsoft.com/office/powerpoint/2010/main" val="27112325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48971" y="787790"/>
            <a:ext cx="334811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Планета знаний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Т.М. Андрианова, И.Л. Андрианова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Учебно-методическое пособие для подготовки к школе</a:t>
            </a:r>
            <a:endParaRPr lang="ru-RU" dirty="0"/>
          </a:p>
        </p:txBody>
      </p:sp>
      <p:pic>
        <p:nvPicPr>
          <p:cNvPr id="7" name="Picture 2" descr="H:\программа для Оли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0098" y="1434904"/>
            <a:ext cx="2836503" cy="3752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0876" y="530942"/>
            <a:ext cx="68580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программы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подготовка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ребенка                   к школьной жизни, новой ведущей деятельности, снятие трудностей адаптации в новой для него социальной среде, развитие элементарных математических представлений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3" descr="C:\Users\123\Desktop\Рисунок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9358" y="3305908"/>
            <a:ext cx="7098039" cy="28921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364849"/>
            <a:ext cx="473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Актуальность</a:t>
            </a:r>
            <a:endParaRPr lang="ru-RU" sz="36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7957" y="1533377"/>
            <a:ext cx="66540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игре ребенок легко раскрывает свои творческие способности, осваивает новые знания, развивает наблюдательность, учится размышлять, анализировать, преодолевать трудности.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81686" y="450166"/>
            <a:ext cx="69213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Цели применения игровых технологий 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9483" y="1969476"/>
            <a:ext cx="689316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Дидактические: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расширение кругозора,  активизация познавательной деятельности; развитие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общеучебных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умений и навыков; развитие трудовых навыков.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Воспитывающие: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самостоятельности, воли; сотрудничества, коллективизма, общительности,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коммуникативности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Развивающие: 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азвитие внимания, памяти, речи, мышления, умений сравнивать, сопоставлять, находить аналогии, воображения, фантазии, творческих способностей, умения находить оптимальные решения; развитие мотивации учебной деятельности.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09821" y="407963"/>
            <a:ext cx="6977575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Дидактические игры по формированию математических представлений.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Игры с цифрами и числами.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Игры - путешествие во времени.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Игры на ориентирование в пространстве.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Игры с геометрическими фигурами.</a:t>
            </a:r>
          </a:p>
          <a:p>
            <a:pPr>
              <a:buFont typeface="Wingdings" pitchFamily="2" charset="2"/>
              <a:buChar char="v"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Игры на развитие логического мышления.</a:t>
            </a:r>
          </a:p>
          <a:p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195754" y="759655"/>
            <a:ext cx="6527409" cy="1491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На занятии</a:t>
            </a:r>
            <a:r>
              <a:rPr lang="en-US" sz="2000" b="1" i="1" dirty="0" smtClean="0">
                <a:ln w="9525">
                  <a:noFill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endParaRPr lang="ru-RU" sz="2000" b="1" i="1" dirty="0" smtClean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Даем представление о геометрических фигурах, учим ориентироваться в пространстве, знакомим с элементарными логическими и временными категориями</a:t>
            </a:r>
          </a:p>
          <a:p>
            <a:pPr algn="ctr"/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2940148" y="2926078"/>
            <a:ext cx="3685734" cy="2138289"/>
          </a:xfrm>
          <a:prstGeom prst="rect">
            <a:avLst/>
          </a:prstGeom>
        </p:spPr>
        <p:txBody>
          <a:bodyPr/>
          <a:lstStyle/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«Чудесный мешочек»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«Найди такой же»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«Кто больше увидит?»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«Посмотри вокруг»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«Геометрическая мозаика»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«Найди свой домик»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«Найди предмет такой же формы»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«Угадай, что спрятали»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37957" y="2321171"/>
            <a:ext cx="6766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Игры с геометрическими фигурами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89283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722</TotalTime>
  <Words>672</Words>
  <Application>Microsoft Office PowerPoint</Application>
  <PresentationFormat>Экран (4:3)</PresentationFormat>
  <Paragraphs>93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111</cp:revision>
  <dcterms:created xsi:type="dcterms:W3CDTF">2013-11-19T05:52:05Z</dcterms:created>
  <dcterms:modified xsi:type="dcterms:W3CDTF">2007-03-26T20:45:47Z</dcterms:modified>
</cp:coreProperties>
</file>